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>
        <p:scale>
          <a:sx n="90" d="100"/>
          <a:sy n="90" d="100"/>
        </p:scale>
        <p:origin x="59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19BF1-23E7-40F4-A098-5049F72D3FBA}" type="datetimeFigureOut">
              <a:rPr lang="ru-RU" smtClean="0"/>
              <a:t>15.07.2017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ED8D0-F25C-4019-85C0-DFFCAB87FB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3230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3B9B3-757A-48F7-B36C-A974DB0F3931}" type="datetimeFigureOut">
              <a:rPr lang="ru-RU" smtClean="0"/>
              <a:t>15.07.2017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84725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42905-3EA2-4E21-B553-4CB9E3F9F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271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93B9-24EE-4B83-BC19-DB6C40CBB84A}" type="datetimeFigureOut">
              <a:rPr lang="ru-RU" smtClean="0"/>
              <a:t>15.07.2017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87F8-E0B4-4FDF-8ED2-19701D054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703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93B9-24EE-4B83-BC19-DB6C40CBB84A}" type="datetimeFigureOut">
              <a:rPr lang="ru-RU" smtClean="0"/>
              <a:t>15.07.2017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87F8-E0B4-4FDF-8ED2-19701D054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799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93B9-24EE-4B83-BC19-DB6C40CBB84A}" type="datetimeFigureOut">
              <a:rPr lang="ru-RU" smtClean="0"/>
              <a:t>15.07.2017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87F8-E0B4-4FDF-8ED2-19701D054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1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93B9-24EE-4B83-BC19-DB6C40CBB84A}" type="datetimeFigureOut">
              <a:rPr lang="ru-RU" smtClean="0"/>
              <a:t>15.07.2017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87F8-E0B4-4FDF-8ED2-19701D054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12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93B9-24EE-4B83-BC19-DB6C40CBB84A}" type="datetimeFigureOut">
              <a:rPr lang="ru-RU" smtClean="0"/>
              <a:t>15.07.2017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87F8-E0B4-4FDF-8ED2-19701D054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965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93B9-24EE-4B83-BC19-DB6C40CBB84A}" type="datetimeFigureOut">
              <a:rPr lang="ru-RU" smtClean="0"/>
              <a:t>15.07.2017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87F8-E0B4-4FDF-8ED2-19701D054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74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93B9-24EE-4B83-BC19-DB6C40CBB84A}" type="datetimeFigureOut">
              <a:rPr lang="ru-RU" smtClean="0"/>
              <a:t>15.07.2017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87F8-E0B4-4FDF-8ED2-19701D054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087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93B9-24EE-4B83-BC19-DB6C40CBB84A}" type="datetimeFigureOut">
              <a:rPr lang="ru-RU" smtClean="0"/>
              <a:t>15.07.2017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87F8-E0B4-4FDF-8ED2-19701D054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65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93B9-24EE-4B83-BC19-DB6C40CBB84A}" type="datetimeFigureOut">
              <a:rPr lang="ru-RU" smtClean="0"/>
              <a:t>15.07.2017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87F8-E0B4-4FDF-8ED2-19701D054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62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93B9-24EE-4B83-BC19-DB6C40CBB84A}" type="datetimeFigureOut">
              <a:rPr lang="ru-RU" smtClean="0"/>
              <a:t>15.07.2017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87F8-E0B4-4FDF-8ED2-19701D054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826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593B9-24EE-4B83-BC19-DB6C40CBB84A}" type="datetimeFigureOut">
              <a:rPr lang="ru-RU" smtClean="0"/>
              <a:t>15.07.2017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87F8-E0B4-4FDF-8ED2-19701D054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610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593B9-24EE-4B83-BC19-DB6C40CBB84A}" type="datetimeFigureOut">
              <a:rPr lang="ru-RU" smtClean="0"/>
              <a:t>15.07.2017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A87F8-E0B4-4FDF-8ED2-19701D054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0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634716" y="188640"/>
            <a:ext cx="5272571" cy="6480720"/>
          </a:xfrm>
          <a:prstGeom prst="rect">
            <a:avLst/>
          </a:prstGeom>
          <a:noFill/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911163" y="1763137"/>
            <a:ext cx="468895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Для Вас родители </a:t>
            </a:r>
          </a:p>
          <a:p>
            <a:pPr algn="ctr"/>
            <a:r>
              <a:rPr lang="ru-RU" sz="3200" b="1" dirty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«О рисках,</a:t>
            </a:r>
            <a:br>
              <a:rPr lang="ru-RU" sz="3200" b="1" dirty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ru-RU" sz="3200" b="1" dirty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связанных с детской смертностью»</a:t>
            </a:r>
            <a:endParaRPr lang="ru-RU" sz="3200" b="1" dirty="0">
              <a:ln w="12700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020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5121" y="332656"/>
            <a:ext cx="4666515" cy="60631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летнего отдыха у детей и подростков значительно увеличивается объём свободного времени. При нахождении несовершеннолетних без присмотра взрослых резко возрас­тают риски несчастных случаев, приводящих к травмам, увечьям и даже детской смертности от внешних причин.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распространённые несчастные случаи, приводящие к увечьям и смерти детей, их причины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Медицинские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эксперты Всемирной организации здраво­охранения пришли к выводу: в настоящее время в большин­стве цивилизованных стран дети чаще погибают в результате несчастных случаев, чем от всех болезней, вместе взятых.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Задача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- сделать всё возможное, чтобы макси­мально обезопасить своего ребёнка от несчастного случая.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Наиболее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распространённые несчастные случаи, приво­дящие к увечьям и смерти детей:</a:t>
            </a:r>
          </a:p>
          <a:p>
            <a:pPr lvl="0" algn="just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ожоги;</a:t>
            </a:r>
          </a:p>
          <a:p>
            <a:pPr lvl="0" algn="just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падения с высоты;</a:t>
            </a:r>
          </a:p>
          <a:p>
            <a:pPr lvl="0" algn="just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утопления;</a:t>
            </a:r>
          </a:p>
          <a:p>
            <a:pPr lvl="0" algn="just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отравления;</a:t>
            </a:r>
          </a:p>
          <a:p>
            <a:pPr lvl="0" algn="just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поражения электрическим током;</a:t>
            </a:r>
          </a:p>
          <a:p>
            <a:pPr lvl="0" algn="just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дорожно-транспортные происшествия, включая проис­шествия с участием мотоциклистов, велосипедистов, а также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роллинг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(катание на роликах).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На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статистических данных, полученных из баз данных Всемирной организации здравоохранения, можно утверждать, что причинами несчастных случаев в детском возрасте чаще всего являются: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должного надзора за детьми всех возрастных групп;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неосторожное, неправильное поведение ребёнка в быту, на улице, во время игр, занятий спортом.</a:t>
            </a:r>
          </a:p>
          <a:p>
            <a:pPr algn="just"/>
            <a:endParaRPr lang="ru-RU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089497" y="332656"/>
            <a:ext cx="449999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Для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предупреждения дорожно-транспортного травматизма на железной дороге необходимо: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оставлять детей без присмотра вблизи железнодо­рожных путей;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запрещать детям находиться на железнодорожных узлах, развязках и т. п., кататься на крышах, подножках, пере­ходных площадках вагонов;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детей переходить железнодорожные пути только в специально отведённых местах;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 САМИМ и требовать от детей соблюдать правила проезда в железнодорожном транспорте: нахождения на платформах, посадки и высадки пасса­жиров из вагона, поведения в вагонах.</a:t>
            </a:r>
          </a:p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должны помнить, что соблюдение правил безо­пасности во всех ситуациях - это средство спасения жизни и здоровья ребёнка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ctr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9159" y="6496492"/>
            <a:ext cx="235962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800" dirty="0" smtClean="0"/>
              <a:t>1</a:t>
            </a:r>
            <a:endParaRPr lang="ru-RU" sz="800" dirty="0"/>
          </a:p>
        </p:txBody>
      </p:sp>
      <p:sp>
        <p:nvSpPr>
          <p:cNvPr id="15" name="TextBox 14"/>
          <p:cNvSpPr txBox="1"/>
          <p:nvPr/>
        </p:nvSpPr>
        <p:spPr>
          <a:xfrm>
            <a:off x="11743200" y="6496492"/>
            <a:ext cx="287258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800" dirty="0" smtClean="0"/>
              <a:t>10</a:t>
            </a:r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18112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88196" y="361155"/>
            <a:ext cx="4638751" cy="60631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Возникновению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несчастных случаев способствуют и психо­логические особенности детей: любознательность, большая подвижность, эмоциональность, недостаток жизненного опыта, а отсюда - отсутствие чувства опасности.</a:t>
            </a:r>
          </a:p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несчастных случаев с детьми имеют возрастную специфику:</a:t>
            </a: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возрасте до 4 лет дети чаще подвергаются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несчастным случаям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самостоятельно познавая окружающий мир.</a:t>
            </a: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возрасте от 5 до 10 лет несчастные случаи наступают вследствие шалости, неосторожного поведения ребёнка.</a:t>
            </a: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возрасте от 10 до 14 лет и старше - вследствие борьбы за лидерство. Так, у детей 10-12 лет появляются новые инте­ресы, они становятся более активными, самостоятельными, в играх стараются проявить изобретательность, стремятся утвердиться в среде сверстников.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Бурная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 и активность - факторы, способству­ющие возникновению несчастных случаев у школьников 10-13 лет. Подросток, сознавая свою «нескладность», стара­ется её скрыть напускной грубостью, бравадой.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Начавшаяся интенсивная деятельность желёз внутренней секреции сказы­вается на состоянии нервной системы подростков. </a:t>
            </a:r>
          </a:p>
          <a:p>
            <a:pPr lvl="0"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Неурав­новешенность, вспыльчивость, повышенная возбудимость с недостаточной выдержкой делают их шумными, импульсив­ными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основам профилактики несчастных случаев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С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учётом указанных, причин работа родителей по преду­преждению несчастных случаев должна вестись в следующих направлениях: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безопасной среды пребывания ребёнка, обеспечение надзора;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систематическое обучение детей основам профилактики несчастных случаев</a:t>
            </a:r>
            <a:r>
              <a:rPr lang="ru-RU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           </a:t>
            </a:r>
            <a:endParaRPr lang="ru-RU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5935" y="376543"/>
            <a:ext cx="4644008" cy="603242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1450" lvl="0" indent="-171450" algn="just"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1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приобрести обязательно наколенники, налокотники, напульсники и шлем. Требуйте их использования ребёнком. Это предупредит основные травмы;</a:t>
            </a:r>
          </a:p>
          <a:p>
            <a:pPr marL="171450" lvl="0" indent="-171450" algn="just"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1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научить ребёнка правильно падать: вперёд на колени, а затем на руки;</a:t>
            </a:r>
          </a:p>
          <a:p>
            <a:pPr marL="171450" lvl="0" indent="-171450" algn="just"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1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запретить кататься вблизи проезжей части;</a:t>
            </a:r>
          </a:p>
          <a:p>
            <a:pPr marL="171450" lvl="0" indent="-171450" algn="just"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1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научить детей избегать высоких скоростей, следить за рельефом дороги, быть внимательными</a:t>
            </a:r>
            <a:r>
              <a:rPr lang="ru-RU" sz="12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465750" lvl="0" indent="-285750" algn="just">
              <a:buFont typeface="Wingdings" panose="05000000000000000000" pitchFamily="2" charset="2"/>
              <a:buChar char="Ø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Дорожно-транспортный травматизм</a:t>
            </a:r>
          </a:p>
          <a:p>
            <a:pPr marL="180000"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Дорожно-транспортный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травматизм происходит при несоб­людении правил дорожного движения с участием пешеходов, автомобилей, при езде на велосипеде и мотоцикле.</a:t>
            </a:r>
          </a:p>
          <a:p>
            <a:pPr marL="180000"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Для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предупреждения дорожно-транспортного травматизма необходимо:</a:t>
            </a:r>
          </a:p>
          <a:p>
            <a:pPr marL="18000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 неукоснительно правила дорожного движения САМИМ, а также научить соблюдать их ребёнка;</a:t>
            </a:r>
          </a:p>
          <a:p>
            <a:pPr marL="18000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 ребёнка правильно переходить проезжую часть (в установленных местах, на разрешённый сигнал свето­фора, убедившись в отсутствии транспортных средств). Самая опасная машина - стоящая: ребёнок считает, что если опасности не видно, значит, её нет, но, выходя из-за стоящей машины на проезжую часть, попадает под колёса другой машины (63 ребёнка из 100 попавших в дорожное происшествие оказались в такой ситуации);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при перевозке ребёнка в автомобиле специальное кресло и ремни безопасности;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 ребёнка безопасному поведению при езде на мотоцикле и велосипеде. Дети должны обязательно использовать защитные шлемы и другие защитные приспособления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80000" lvl="0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Серьёзный риск представляет нарушение правил пове­дения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железной дороге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</a:t>
            </a:r>
            <a:endParaRPr lang="ru-RU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26948" y="6497888"/>
            <a:ext cx="235962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800" dirty="0" smtClean="0"/>
              <a:t>2</a:t>
            </a:r>
            <a:endParaRPr lang="ru-RU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104280" y="6497888"/>
            <a:ext cx="235962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800" dirty="0" smtClean="0"/>
              <a:t>9</a:t>
            </a:r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1893595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6480" y="255482"/>
            <a:ext cx="4687781" cy="61863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Создание </a:t>
            </a:r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безопасной среды пребывания ребёнка предпо­лагает: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just"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 досуга ребёнка, включение его в инте­ресные и полезные развивающие занятия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just">
              <a:buFont typeface="+mj-lt"/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опасных условий, обеспечение недоступ­ности для ребёнка опасных средств и веществ;</a:t>
            </a:r>
          </a:p>
          <a:p>
            <a:pPr marL="228600" lvl="0" indent="-228600" algn="just"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запрет на пребывание ребёнка в местах, связанных с рисками для жизни и здоровья, без присмотра взрослых (на стройках, в запретных и промышленных зонах, местах интен­сивного движения транспорта, на открытых водоёмах и т. п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постоянного надзора за времяпровож­дением и занятиями ребёнка (обеспечение организованного отдыха или присмотра со стороны самих родителей, родствен­ников ит. п., регулярный контакт с ребёнком в течение дня с использованием электронных средств связи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Систематическое </a:t>
            </a:r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детей основам профилактики несчастных случаев включает: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just"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ребёнка о видах и причинах несчастных случаев, рисках, влекущих за собой травматизм, увечья и смерть, а также об условиях и способах избегания несчастных случаев;</a:t>
            </a:r>
          </a:p>
          <a:p>
            <a:pPr marL="228600" lvl="0" indent="-228600" algn="just"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регулярное инструктирование ребёнка о правилах и мерах безопасного поведения в быту, на улицах, дороге, в транспорте, на игровых и спортивных площадках и т. п.;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ребёнка (особенно подростка) противосто­янию подстрекательству к опасному поведению со стороны ровесников или старших товарищей, формирование ответ­ственности за здоровье и жизнь окружающих людей, особенно младших товарищей, которые могут стать жертвой нелепых и опасных рекомендаций подростков, подстрекающих к опасным играм и занятиям;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 элементарным мерам первой помощи, и прежде всего обеспечение возможности обратиться за помощью к взрослым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134447" y="255482"/>
            <a:ext cx="4715812" cy="664797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1450" lvl="0" indent="-171450" algn="just">
              <a:buClr>
                <a:srgbClr val="000000"/>
              </a:buClr>
              <a:buSzPts val="1050"/>
              <a:buFont typeface="Wingdings" panose="05000000000000000000" pitchFamily="2" charset="2"/>
              <a:buChar char="Ø"/>
              <a:tabLst>
                <a:tab pos="574040" algn="l"/>
              </a:tabLst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Поражение электрическим током</a:t>
            </a:r>
          </a:p>
          <a:p>
            <a:pPr indent="241300" algn="just"/>
            <a:r>
              <a:rPr lang="ru-RU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Поражение электрическим током чаще наступает при нахождении детей в запрещённых местах (на стройках, в промышленных зонах, заброшенных домах и т. п.).</a:t>
            </a:r>
          </a:p>
          <a:p>
            <a:pPr indent="241300" algn="just"/>
            <a:r>
              <a:rPr lang="ru-RU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Для предупреждения поражения электрическим током необходимо:</a:t>
            </a:r>
          </a:p>
          <a:p>
            <a:pPr marL="171450" lvl="0" indent="-171450" algn="just"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429260" algn="l"/>
              </a:tabLst>
            </a:pPr>
            <a:r>
              <a:rPr lang="ru-RU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запретить детям играть в опасных местах;</a:t>
            </a:r>
          </a:p>
          <a:p>
            <a:pPr marL="171450" lvl="0" indent="-171450" algn="just"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429260" algn="l"/>
              </a:tabLst>
            </a:pPr>
            <a:r>
              <a:rPr lang="ru-RU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объяснить ребёнку опасность прикосновения к электри­ческим проводам.</a:t>
            </a:r>
          </a:p>
          <a:p>
            <a:pPr marL="171450" indent="-171450" algn="just">
              <a:buClr>
                <a:srgbClr val="000000"/>
              </a:buClr>
              <a:buSzPts val="1050"/>
              <a:buFont typeface="Wingdings" panose="05000000000000000000" pitchFamily="2" charset="2"/>
              <a:buChar char="Ø"/>
              <a:tabLst>
                <a:tab pos="574040" algn="l"/>
              </a:tabLst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Утопление</a:t>
            </a:r>
          </a:p>
          <a:p>
            <a:pPr indent="-190500" algn="just"/>
            <a:r>
              <a:rPr lang="ru-RU" sz="1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Утопления </a:t>
            </a:r>
            <a:r>
              <a:rPr lang="ru-RU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происходят по причине купания в запрещённых местах, ныряния на глубину или неумения ребёнка плавать.</a:t>
            </a:r>
          </a:p>
          <a:p>
            <a:pPr indent="-190500" algn="just"/>
            <a:r>
              <a:rPr lang="ru-RU" sz="1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Для </a:t>
            </a:r>
            <a:r>
              <a:rPr lang="ru-RU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предупреждения утопления необходимо:</a:t>
            </a:r>
          </a:p>
          <a:p>
            <a:pPr marL="171450" lvl="0" indent="-171450" algn="just"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оставлять ребёнка без присмотра вблизи водоёма;</a:t>
            </a:r>
          </a:p>
          <a:p>
            <a:pPr marL="180000" lvl="0" indent="-171450" algn="just"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разрешать купаться только в специально отведённых для этого местах;</a:t>
            </a:r>
          </a:p>
          <a:p>
            <a:pPr marL="180000" indent="-190500" algn="just">
              <a:buFont typeface="Wingdings" panose="05000000000000000000" pitchFamily="2" charset="2"/>
              <a:buChar char="ü"/>
              <a:tabLst>
                <a:tab pos="262255" algn="l"/>
              </a:tabLst>
            </a:pPr>
            <a:r>
              <a:rPr lang="ru-RU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обеспечить </a:t>
            </a:r>
            <a:r>
              <a:rPr lang="ru-RU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ребёнка защитными средствами, в </a:t>
            </a:r>
            <a:r>
              <a:rPr lang="ru-RU" sz="1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случае если </a:t>
            </a:r>
            <a:r>
              <a:rPr lang="ru-RU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 не умеет плавать;</a:t>
            </a:r>
          </a:p>
          <a:p>
            <a:pPr marL="180000" lvl="0" indent="-171450" algn="just"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напоминать ребёнку правила поведения на воде перед каждым посещением водоёма</a:t>
            </a:r>
            <a:r>
              <a:rPr lang="ru-RU" sz="1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Роллинговый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травматизм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Роллинговый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травматизм наступает в результате падений при катании на роликовых коньках. Нередко приводит к тяже­лейшим повреждениям опорно-двигательного аппарата и травмам головы, иногда несовместимым с жизнью.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Для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предупреждения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роллингового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травматизма необхо­димо: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выбирать правильно роликовые коньки: голенище должно надежно поддерживать голеностопный сустав;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 ребёнка стоять и перемещаться на роликах. Для этого можно подвести к перилам, поставить между двух стульев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Важно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проследить за правильной постановкой голеностопного сустава;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 способам торможения.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не можете этого сделать сами, пригласите опытного роллера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                       </a:t>
            </a:r>
            <a:endParaRPr lang="ru-RU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6600845"/>
            <a:ext cx="235962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800" dirty="0" smtClean="0"/>
              <a:t>3</a:t>
            </a:r>
            <a:endParaRPr lang="ru-RU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11850259" y="6600845"/>
            <a:ext cx="235962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800" dirty="0" smtClean="0"/>
              <a:t>8</a:t>
            </a:r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366534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89898" y="176322"/>
            <a:ext cx="4678325" cy="6370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41300" algn="just">
              <a:spcAft>
                <a:spcPts val="0"/>
              </a:spcAft>
            </a:pPr>
            <a:r>
              <a:rPr lang="ru-RU" sz="1200" b="1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Основные условия проведения успешной профилактичес­кой работы с детьми:</a:t>
            </a:r>
            <a:endParaRPr lang="ru-RU" sz="1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spcAft>
                <a:spcPts val="0"/>
              </a:spcAft>
              <a:buClr>
                <a:srgbClr val="000000"/>
              </a:buClr>
              <a:buSzPts val="1000"/>
              <a:buFont typeface="+mj-lt"/>
              <a:buAutoNum type="arabicPeriod"/>
              <a:tabLst>
                <a:tab pos="402590" algn="l"/>
              </a:tabLst>
            </a:pPr>
            <a:r>
              <a:rPr lang="ru-RU" sz="12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Чтобы избежать несчастных случаев, родители прежде всего должны изменить своё собственное отношение к рискам. Несчастные случаи должны перестать считаться роковым злом, которое почти невозможно предупредить. Только при таком условии можно выработать у ребёнка навыки осмотрительного поведения.</a:t>
            </a:r>
          </a:p>
          <a:p>
            <a:pPr marL="228600" lvl="0" indent="-228600" algn="just">
              <a:spcAft>
                <a:spcPts val="0"/>
              </a:spcAft>
              <a:buClr>
                <a:srgbClr val="000000"/>
              </a:buClr>
              <a:buSzPts val="1000"/>
              <a:buFont typeface="+mj-lt"/>
              <a:buAutoNum type="arabicPeriod"/>
              <a:tabLst>
                <a:tab pos="398780" algn="l"/>
              </a:tabLst>
            </a:pPr>
            <a:r>
              <a:rPr lang="ru-RU" sz="12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Родители сами должны показывать пример безопасного и ответственного поведения.</a:t>
            </a:r>
          </a:p>
          <a:p>
            <a:pPr marL="228600" lvl="0" indent="-228600" algn="just">
              <a:spcAft>
                <a:spcPts val="0"/>
              </a:spcAft>
              <a:buClr>
                <a:srgbClr val="000000"/>
              </a:buClr>
              <a:buSzPts val="1000"/>
              <a:buFont typeface="+mj-lt"/>
              <a:buAutoNum type="arabicPeriod"/>
              <a:tabLst>
                <a:tab pos="400050" algn="l"/>
              </a:tabLst>
            </a:pPr>
            <a:r>
              <a:rPr lang="ru-RU" sz="12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Важно не развить у ребёнка чувства робости и страха, а, наоборот, внушить ему, что опасности можно избежать, если вести себя правильно!</a:t>
            </a:r>
          </a:p>
          <a:p>
            <a:pPr marL="228600" lvl="0" indent="-228600" algn="just">
              <a:spcAft>
                <a:spcPts val="0"/>
              </a:spcAft>
              <a:buClr>
                <a:srgbClr val="000000"/>
              </a:buClr>
              <a:buSzPts val="1000"/>
              <a:buFont typeface="+mj-lt"/>
              <a:buAutoNum type="arabicPeriod"/>
              <a:tabLst>
                <a:tab pos="402590" algn="l"/>
              </a:tabLst>
            </a:pPr>
            <a:r>
              <a:rPr lang="ru-RU" sz="12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Никакой реальной пользы не будет от бесконечных напо­минаний «будь осторожен», «делай аккуратно». Необходимо конкретно объяснять, что именно следует делать и что делать нельзя. Следует научить ребёнка последовательно выполнять ряд действий, объясняя, почему необходимо делать именно так. Действие, которое взрослыми совершается автомати­чески, ребёнку необходимо объяснить детально</a:t>
            </a:r>
            <a:r>
              <a:rPr lang="ru-RU" sz="1200" dirty="0" smtClean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228600" indent="-228600" algn="just">
              <a:buClr>
                <a:srgbClr val="000000"/>
              </a:buClr>
              <a:buSzPts val="1000"/>
              <a:buFont typeface="+mj-lt"/>
              <a:buAutoNum type="arabicPeriod"/>
              <a:tabLst>
                <a:tab pos="402590" algn="l"/>
              </a:tabLst>
            </a:pPr>
            <a:r>
              <a:rPr lang="ru-RU" sz="12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Основное внимание взрослых в профилактике обычно бывает направлено на предупреждение дорожно-транспорт­ного травматизма и предупреждение несчастных случаев при выполнении хозяйственных работ. Родителям важно пони­мать, что несчастные случаи чаще всего происходят во время игр и развлечений. </a:t>
            </a:r>
            <a:r>
              <a:rPr lang="ru-RU" sz="12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Следует именно им уделять повышенное внимание при инструктировании ребёнка</a:t>
            </a:r>
            <a:r>
              <a:rPr lang="ru-RU" sz="1200" dirty="0" smtClean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228600" lvl="0" indent="-228600" algn="just">
              <a:buClr>
                <a:srgbClr val="000000"/>
              </a:buClr>
              <a:buSzPts val="1000"/>
              <a:buFont typeface="+mj-lt"/>
              <a:buAutoNum type="arabicPeriod"/>
              <a:tabLst>
                <a:tab pos="402590" algn="l"/>
              </a:tabLst>
            </a:pPr>
            <a:r>
              <a:rPr lang="ru-RU" sz="12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Очень важно приучать детей к самообслуживанию, к участию в домашнем труде. Ребята, помогающие родителям, как правило, более аккуратны и внимательны и менее подвер­жены действию опасных факторов. </a:t>
            </a:r>
            <a:r>
              <a:rPr lang="ru-RU" sz="12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Приучая ребёнка к работе по дому, следует подробно разъяснить ему, почему необхо­димо выполнять те или иные правила при пользовании ножом, иголкой, электроприборами, механизированными инструмен­тами</a:t>
            </a:r>
            <a:r>
              <a:rPr lang="ru-RU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.                                                                                                </a:t>
            </a:r>
            <a:endParaRPr lang="ru-RU" sz="1200" dirty="0">
              <a:solidFill>
                <a:srgbClr val="FF0000"/>
              </a:solidFill>
              <a:latin typeface="Times New Roman" panose="02020603050405020304" pitchFamily="18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6567" y="356341"/>
            <a:ext cx="4678325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4300" lvl="0" indent="-285750" algn="just">
              <a:spcAft>
                <a:spcPts val="0"/>
              </a:spcAft>
              <a:buClr>
                <a:srgbClr val="000000"/>
              </a:buClr>
              <a:buSzPts val="1050"/>
              <a:buFont typeface="Wingdings" panose="05000000000000000000" pitchFamily="2" charset="2"/>
              <a:buChar char="Ø"/>
              <a:tabLst>
                <a:tab pos="561340" algn="l"/>
              </a:tabLst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Падение с высоты</a:t>
            </a:r>
          </a:p>
          <a:p>
            <a:pPr marL="180000" indent="228600" algn="just"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Падения с высоты чаще всего связаны с пребыванием детей без присмотра в опасных местах на высоте, с опасными играми на крышах, стройках, чердаках, сараях, деревьях, а также с нарушением правил поведения на аттракционах и качелях.</a:t>
            </a:r>
          </a:p>
          <a:p>
            <a:pPr marL="180000" indent="241300" algn="just"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Для предупреждения падения с высоты необходимо:</a:t>
            </a:r>
          </a:p>
          <a:p>
            <a:pPr marL="171450" lvl="0" indent="-171450" algn="just">
              <a:spcAft>
                <a:spcPts val="0"/>
              </a:spcAft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429260" algn="l"/>
              </a:tabLst>
            </a:pPr>
            <a:r>
              <a:rPr lang="ru-RU" sz="1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запретить детям играть в опасных местах;</a:t>
            </a:r>
          </a:p>
          <a:p>
            <a:pPr marL="171450" lvl="0" indent="-171450" algn="just">
              <a:spcAft>
                <a:spcPts val="0"/>
              </a:spcAft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429260" algn="l"/>
              </a:tabLst>
            </a:pPr>
            <a:r>
              <a:rPr lang="ru-RU" sz="1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не оставлять детей без присмотра на высоте;</a:t>
            </a:r>
          </a:p>
          <a:p>
            <a:pPr marL="171450" lvl="0" indent="-171450" algn="just">
              <a:spcAft>
                <a:spcPts val="0"/>
              </a:spcAft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429260" algn="l"/>
              </a:tabLst>
            </a:pPr>
            <a:r>
              <a:rPr lang="ru-RU" sz="1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объяснить подробно правила пользования аттракци­онами и качелями, необходимость соблюдения всех правил безопасности (в том числе не вставать во время движения аттракциона или во время раскачи­вания, не раскачиваться на большую высоту и т. п.), а также использования всех страховочных приспособ­лений;</a:t>
            </a:r>
          </a:p>
          <a:p>
            <a:pPr marL="171450" lvl="0" indent="-171450" algn="just">
              <a:spcAft>
                <a:spcPts val="0"/>
              </a:spcAft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429260" algn="l"/>
              </a:tabLst>
            </a:pPr>
            <a:r>
              <a:rPr lang="ru-RU" sz="1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обеспечить ребёнку безопасность и присмотр при открытых окнах и балконах; объяснить, что москитные сетки не защищают от падений</a:t>
            </a:r>
            <a:r>
              <a:rPr lang="ru-RU" sz="12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171450" lvl="0" indent="-171450" algn="just">
              <a:lnSpc>
                <a:spcPts val="1200"/>
              </a:lnSpc>
              <a:spcBef>
                <a:spcPts val="600"/>
              </a:spcBef>
              <a:buClr>
                <a:srgbClr val="000000"/>
              </a:buClr>
              <a:buSzPts val="1050"/>
              <a:buFont typeface="Wingdings" panose="05000000000000000000" pitchFamily="2" charset="2"/>
              <a:buChar char="Ø"/>
              <a:tabLst>
                <a:tab pos="574040" algn="l"/>
              </a:tabLst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Отравление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Отравления </a:t>
            </a:r>
            <a:r>
              <a:rPr lang="ru-RU" sz="1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чаще всего наступают в результате вдыхания или соприкосновения ребёнка с ядовитым веществом, употреб­ления внутрь медикаментов, а также при употреблении в пищу ядовитых грибов, ягод или ядовитых растений.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Для </a:t>
            </a:r>
            <a:r>
              <a:rPr lang="ru-RU" sz="1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предупреждения отравления необходимо: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хранить ядовитые вещества и медикаменты в недо­ступном для детей месте, в специально маркированной посуде;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давать ребёнку лекарственные препараты только по назначению врача и ни в коем случае не давать ему лекарства, предназначенные для взрослых или детей другого возраста;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не употреблять в пищу незнакомые грибы и ягоды. </a:t>
            </a:r>
            <a:r>
              <a:rPr lang="ru-RU" sz="12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Объяснить ребёнку, что пробовать незнакомые грибы, ягоды и другие растения опасно для жизни</a:t>
            </a:r>
            <a:r>
              <a:rPr lang="ru-RU" sz="12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295" y="6583207"/>
            <a:ext cx="235962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800" dirty="0" smtClean="0"/>
              <a:t>7</a:t>
            </a:r>
            <a:endParaRPr lang="ru-RU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11858846" y="6547297"/>
            <a:ext cx="235962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800" dirty="0" smtClean="0"/>
              <a:t>4</a:t>
            </a:r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2745934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5026" y="260647"/>
            <a:ext cx="464400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000" lvl="0" indent="-228600" algn="just">
              <a:spcAft>
                <a:spcPts val="0"/>
              </a:spcAft>
              <a:buClr>
                <a:srgbClr val="000000"/>
              </a:buClr>
              <a:buSzPts val="1000"/>
              <a:buFont typeface="+mj-lt"/>
              <a:buAutoNum type="arabicPeriod" startAt="7"/>
              <a:tabLst>
                <a:tab pos="421640" algn="l"/>
              </a:tabLst>
            </a:pPr>
            <a:r>
              <a:rPr lang="ru-RU" sz="1200" dirty="0" smtClean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Иногда </a:t>
            </a:r>
            <a:r>
              <a:rPr lang="ru-RU" sz="12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бывает полезно рассказать ребёнку о несчастных </a:t>
            </a:r>
            <a:r>
              <a:rPr lang="ru-RU" sz="12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    случаях</a:t>
            </a:r>
            <a:r>
              <a:rPr lang="ru-RU" sz="12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, происшедших с другими детьми. </a:t>
            </a:r>
            <a:r>
              <a:rPr lang="ru-RU" sz="12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Чтобы этот рассказ ему запомнился и принёс реальную пользу воспитанию навыков правильного поведения, необходимо предоставить возмож­ность самому разобраться в причинах несчастья. Ребёнок должен понять, как можно было бы в данной ситуации избе­жать опасности. Именно такой подход убедит его в том, что опасность всегда можно предотвратить</a:t>
            </a:r>
            <a:r>
              <a:rPr lang="ru-RU" sz="12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216000" lvl="0" indent="-228600" algn="just">
              <a:spcAft>
                <a:spcPts val="0"/>
              </a:spcAft>
              <a:buClr>
                <a:srgbClr val="000000"/>
              </a:buClr>
              <a:buSzPts val="1000"/>
              <a:buAutoNum type="arabicPeriod" startAt="8"/>
              <a:tabLst>
                <a:tab pos="421640" algn="l"/>
              </a:tabLst>
            </a:pPr>
            <a:r>
              <a:rPr lang="ru-RU" sz="1200" dirty="0" smtClean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Родители </a:t>
            </a:r>
            <a:r>
              <a:rPr lang="ru-RU" sz="120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не должны равнодушно проходить мимо небезо­пасных шалостей детей, их долг предотвратить беду, даже если она угрожает чужому ребёнку. Если родители совместно с детьми становятся свидетелями опасного и рискового пове­дения других людей, это должно стать поводом для серьёзного обсуждения</a:t>
            </a:r>
            <a:r>
              <a:rPr lang="ru-RU" sz="1200" dirty="0" smtClean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предупреждению несчастных случаев</a:t>
            </a:r>
          </a:p>
          <a:p>
            <a:pPr marL="180000"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Для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предупреждения несчастных случаев необходимо помнить о причинах, приводящих к ним, а также о действиях, обеспечивающих их предупреждение, предотвращение.</a:t>
            </a:r>
          </a:p>
          <a:p>
            <a:pPr marL="180000" indent="-171450" algn="just">
              <a:buFont typeface="Wingdings" panose="05000000000000000000" pitchFamily="2" charset="2"/>
              <a:buChar char="Ø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Ожоги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000"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Ожоги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вызваны соприкосновением с горя­чими поверхностями, горючими веществами, при нахождении вблизи открытого огня, а также в результате длительного пребывания на солнце (такие ожоги могут сопровождаться солнечным или тепловым ударом).</a:t>
            </a:r>
          </a:p>
          <a:p>
            <a:pPr marL="180000"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Для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предупреждения ожогов:</a:t>
            </a:r>
          </a:p>
          <a:p>
            <a:pPr marL="18000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ограничьте доступ детей к открытому огню, явлениям и веществам, которые могут вызвать ожоги;</a:t>
            </a:r>
          </a:p>
          <a:p>
            <a:pPr marL="18000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запретите детям разводить костры и находиться вблизи открытого огня без присмотра взрослых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Для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 солнечных ожогов и ударов необхо­димо:</a:t>
            </a:r>
          </a:p>
          <a:p>
            <a:pPr marL="180000" lvl="0" indent="-171450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защищать в солнечную жаркую погоду голову светлым (светлое лучше отражает солнечный свет), легким, легко проветриваемым головным убором желательно из нату­рального хлопка, льна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endParaRPr lang="ru-RU" sz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34447" y="260647"/>
            <a:ext cx="462516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защищать глаза тёмными очками, при этом очки должны быть с фильтрами, полностью блокирующими солнечные лучи диапазона А, В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избегать пребывания на открытых пространствах, где прямые солнечные лучи (солнце самое активное и опасное в период с 12 до 16 часов);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наносить на кожу ребёнка солнцезащитный крем (не менее 25-30 единиц) за 20-30 минут до выхода на улицу;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находиться на солнце можно не более 5-6 минут, если ребёнок загорает в первый раз, и 8-10 минут после образования загара;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солнечные ванны не чаще 2-3 раз в день с пере­рывами, во время которых ребёнок должен быть в тени;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избегать воздействия прямых лучей солнца на непо­крытое тело, особенно на голову.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этой целью необхо­димо прикрываться зонтом, чередовать купание и отдых, не засыпать на солнце, не совершать продолжительных экскурсий в жару, больше пить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находиться долгое время на солнце, даже будучи под зонтом. Продолжительность таких солнечных ванн изна­чально не должна быть больше 15-20 минут, впослед­ствии можно постепенно увеличить время, но не дольше двух часов с обязательными перерывами нахождения в тени и прохладе;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загорать лучше не лёжа, а в движении, а также прини­мать солнечные ванны в утренние часы и вечерние;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приучать ребёнка поддерживать в организме водный баланс: находясь на отдыхе, на море, пить не меньше 2-3 литров жидкости в день;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протирать время от времени лицо мокрым, прохладным платком, чаще умываться и принимать прохладный душ;</a:t>
            </a:r>
          </a:p>
          <a:p>
            <a:pPr marL="171450" lvl="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 ребёнка при ощущении недомогания незамед­лительно обращаться за помощью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064" y="6570067"/>
            <a:ext cx="235962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800" dirty="0" smtClean="0"/>
              <a:t>5</a:t>
            </a:r>
            <a:endParaRPr lang="ru-RU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11846715" y="6570067"/>
            <a:ext cx="235962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800" dirty="0" smtClean="0"/>
              <a:t>6</a:t>
            </a:r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30953278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2226</Words>
  <Application>Microsoft Office PowerPoint</Application>
  <PresentationFormat>Широкоэкранный</PresentationFormat>
  <Paragraphs>126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Times New Roman</vt:lpstr>
      <vt:lpstr>Trebuchet MS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6</cp:revision>
  <cp:lastPrinted>2017-07-14T22:14:00Z</cp:lastPrinted>
  <dcterms:created xsi:type="dcterms:W3CDTF">2017-07-14T21:15:21Z</dcterms:created>
  <dcterms:modified xsi:type="dcterms:W3CDTF">2017-07-14T22:17:52Z</dcterms:modified>
</cp:coreProperties>
</file>